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2"/>
  </p:notesMasterIdLst>
  <p:handoutMasterIdLst>
    <p:handoutMasterId r:id="rId13"/>
  </p:handoutMasterIdLst>
  <p:sldIdLst>
    <p:sldId id="256" r:id="rId2"/>
    <p:sldId id="297" r:id="rId3"/>
    <p:sldId id="258" r:id="rId4"/>
    <p:sldId id="294" r:id="rId5"/>
    <p:sldId id="289" r:id="rId6"/>
    <p:sldId id="279" r:id="rId7"/>
    <p:sldId id="283" r:id="rId8"/>
    <p:sldId id="281" r:id="rId9"/>
    <p:sldId id="276" r:id="rId10"/>
    <p:sldId id="285" r:id="rId11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4" autoAdjust="0"/>
    <p:restoredTop sz="94660"/>
  </p:normalViewPr>
  <p:slideViewPr>
    <p:cSldViewPr>
      <p:cViewPr varScale="1">
        <p:scale>
          <a:sx n="62" d="100"/>
          <a:sy n="62" d="100"/>
        </p:scale>
        <p:origin x="1496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B6774-FA86-4982-B14C-C02D0DDC333E}" type="datetimeFigureOut">
              <a:rPr lang="pl-PL" smtClean="0"/>
              <a:pPr/>
              <a:t>05.03.2024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BA11B-ACF8-49D9-A2AD-41F7F01A2B6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5451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BF7C5-A83D-4987-92D2-8C7B36B05387}" type="datetimeFigureOut">
              <a:rPr lang="pl-PL" smtClean="0"/>
              <a:pPr/>
              <a:t>05.03.2024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B1E7F1-6032-4214-9562-D80322DF98D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0129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1E7F1-6032-4214-9562-D80322DF98D4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CA83-B6BC-4929-B8C4-C0B9746085B1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76C1-871F-4B7F-9BFF-18B6AED9B0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311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CA83-B6BC-4929-B8C4-C0B9746085B1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76C1-871F-4B7F-9BFF-18B6AED9B0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36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CA83-B6BC-4929-B8C4-C0B9746085B1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76C1-871F-4B7F-9BFF-18B6AED9B0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331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CA83-B6BC-4929-B8C4-C0B9746085B1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76C1-871F-4B7F-9BFF-18B6AED9B0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0091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CA83-B6BC-4929-B8C4-C0B9746085B1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76C1-871F-4B7F-9BFF-18B6AED9B0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61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CA83-B6BC-4929-B8C4-C0B9746085B1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76C1-871F-4B7F-9BFF-18B6AED9B0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61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CA83-B6BC-4929-B8C4-C0B9746085B1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76C1-871F-4B7F-9BFF-18B6AED9B0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68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CA83-B6BC-4929-B8C4-C0B9746085B1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76C1-871F-4B7F-9BFF-18B6AED9B0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39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CA83-B6BC-4929-B8C4-C0B9746085B1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76C1-871F-4B7F-9BFF-18B6AED9B0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773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CA83-B6BC-4929-B8C4-C0B9746085B1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76C1-871F-4B7F-9BFF-18B6AED9B0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951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CA83-B6BC-4929-B8C4-C0B9746085B1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76C1-871F-4B7F-9BFF-18B6AED9B0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06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CA83-B6BC-4929-B8C4-C0B9746085B1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76C1-871F-4B7F-9BFF-18B6AED9B0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62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CA83-B6BC-4929-B8C4-C0B9746085B1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76C1-871F-4B7F-9BFF-18B6AED9B0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1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CA83-B6BC-4929-B8C4-C0B9746085B1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76C1-871F-4B7F-9BFF-18B6AED9B0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42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CA83-B6BC-4929-B8C4-C0B9746085B1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76C1-871F-4B7F-9BFF-18B6AED9B0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262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CA83-B6BC-4929-B8C4-C0B9746085B1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76C1-871F-4B7F-9BFF-18B6AED9B0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375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CA83-B6BC-4929-B8C4-C0B9746085B1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76C1-871F-4B7F-9BFF-18B6AED9B0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58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2A8CA83-B6BC-4929-B8C4-C0B9746085B1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01F76C1-871F-4B7F-9BFF-18B6AED9B0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609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222" r="100000">
                        <a14:foregroundMark x1="22778" y1="25000" x2="22778" y2="25000"/>
                        <a14:foregroundMark x1="23333" y1="11111" x2="23333" y2="11111"/>
                        <a14:foregroundMark x1="13889" y1="84722" x2="13889" y2="84722"/>
                        <a14:foregroundMark x1="22778" y1="87500" x2="22778" y2="87500"/>
                        <a14:foregroundMark x1="26111" y1="87500" x2="26111" y2="87500"/>
                        <a14:foregroundMark x1="23889" y1="69444" x2="23889" y2="69444"/>
                        <a14:foregroundMark x1="28889" y1="45833" x2="28889" y2="45833"/>
                        <a14:foregroundMark x1="42222" y1="41667" x2="42222" y2="41667"/>
                        <a14:foregroundMark x1="49444" y1="41667" x2="49444" y2="41667"/>
                        <a14:foregroundMark x1="62778" y1="41667" x2="62778" y2="41667"/>
                        <a14:foregroundMark x1="71111" y1="47222" x2="71111" y2="47222"/>
                        <a14:foregroundMark x1="80000" y1="47222" x2="80000" y2="47222"/>
                        <a14:foregroundMark x1="93333" y1="43056" x2="93333" y2="43056"/>
                        <a14:foregroundMark x1="3333" y1="59722" x2="3333" y2="59722"/>
                        <a14:foregroundMark x1="24444" y1="11111" x2="24444" y2="11111"/>
                        <a14:foregroundMark x1="27778" y1="87500" x2="27778" y2="87500"/>
                        <a14:foregroundMark x1="26111" y1="69444" x2="26111" y2="69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24765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rasmus-plus-logo - Zespół Szkół Ekonomicznych im. Jana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460" y1="69014" x2="4460" y2="69014"/>
                        <a14:foregroundMark x1="15962" y1="75352" x2="15962" y2="75352"/>
                        <a14:foregroundMark x1="31221" y1="74648" x2="31221" y2="74648"/>
                        <a14:foregroundMark x1="39202" y1="76995" x2="39202" y2="76995"/>
                        <a14:foregroundMark x1="46244" y1="76291" x2="46244" y2="76291"/>
                        <a14:foregroundMark x1="65258" y1="75352" x2="65258" y2="75352"/>
                        <a14:foregroundMark x1="79577" y1="76526" x2="79577" y2="76526"/>
                        <a14:foregroundMark x1="94366" y1="75587" x2="94366" y2="75587"/>
                        <a14:foregroundMark x1="9859" y1="74413" x2="9859" y2="74413"/>
                        <a14:foregroundMark x1="11737" y1="74413" x2="11737" y2="74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05354"/>
            <a:ext cx="1368425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7"/>
          <a:srcRect l="10416" t="27037" r="30000" b="25555"/>
          <a:stretch/>
        </p:blipFill>
        <p:spPr>
          <a:xfrm>
            <a:off x="1828800" y="1676400"/>
            <a:ext cx="5638800" cy="2523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rostokąt 3"/>
          <p:cNvSpPr/>
          <p:nvPr/>
        </p:nvSpPr>
        <p:spPr>
          <a:xfrm>
            <a:off x="666750" y="4419600"/>
            <a:ext cx="79629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l-PL" sz="3200" b="1" dirty="0">
                <a:solidFill>
                  <a:srgbClr val="00B0F0"/>
                </a:solidFill>
              </a:rPr>
              <a:t>Akcja KA120 – SCH – Akredytacja </a:t>
            </a:r>
            <a:r>
              <a:rPr lang="pl-PL" sz="3200" b="1" dirty="0" err="1">
                <a:solidFill>
                  <a:srgbClr val="00B0F0"/>
                </a:solidFill>
              </a:rPr>
              <a:t>Erazmusa</a:t>
            </a:r>
            <a:r>
              <a:rPr lang="pl-PL" sz="3200" b="1" dirty="0">
                <a:solidFill>
                  <a:srgbClr val="00B0F0"/>
                </a:solidFill>
              </a:rPr>
              <a:t> </a:t>
            </a:r>
            <a:br>
              <a:rPr lang="pl-PL" sz="3200" b="1" dirty="0">
                <a:solidFill>
                  <a:srgbClr val="00B0F0"/>
                </a:solidFill>
              </a:rPr>
            </a:br>
            <a:r>
              <a:rPr lang="pl-PL" sz="3200" b="1" dirty="0">
                <a:solidFill>
                  <a:srgbClr val="00B0F0"/>
                </a:solidFill>
              </a:rPr>
              <a:t>w sektorze edukacji szkolnej – konkurs 2022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Upowszechnianie</a:t>
            </a:r>
            <a:r>
              <a:rPr lang="en-US" dirty="0"/>
              <a:t> </a:t>
            </a:r>
            <a:r>
              <a:rPr lang="en-US" dirty="0" err="1"/>
              <a:t>rezultatów</a:t>
            </a:r>
            <a:r>
              <a:rPr lang="en-US" dirty="0"/>
              <a:t> </a:t>
            </a:r>
            <a:r>
              <a:rPr lang="en-US" dirty="0" err="1"/>
              <a:t>projektu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85332" y="2084833"/>
            <a:ext cx="7772870" cy="3424107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pl-PL" dirty="0"/>
          </a:p>
          <a:p>
            <a:pPr>
              <a:lnSpc>
                <a:spcPct val="120000"/>
              </a:lnSpc>
              <a:buNone/>
            </a:pPr>
            <a:r>
              <a:rPr lang="pl-PL" sz="4400" dirty="0"/>
              <a:t>1. Ścienne gazetki szkolne.</a:t>
            </a:r>
          </a:p>
          <a:p>
            <a:pPr>
              <a:lnSpc>
                <a:spcPct val="120000"/>
              </a:lnSpc>
              <a:buNone/>
            </a:pPr>
            <a:r>
              <a:rPr lang="pl-PL" sz="4400" dirty="0"/>
              <a:t>2. Prezentacje prac samodzielnych.</a:t>
            </a:r>
          </a:p>
          <a:p>
            <a:pPr>
              <a:lnSpc>
                <a:spcPct val="120000"/>
              </a:lnSpc>
              <a:buNone/>
            </a:pPr>
            <a:r>
              <a:rPr lang="pl-PL" sz="4400" dirty="0"/>
              <a:t>3. Zakładka projektowa na </a:t>
            </a:r>
            <a:r>
              <a:rPr lang="pl-PL" sz="4400" dirty="0" err="1"/>
              <a:t>stRoniE</a:t>
            </a:r>
            <a:r>
              <a:rPr lang="pl-PL" sz="4400" dirty="0"/>
              <a:t> szkoły.</a:t>
            </a:r>
          </a:p>
          <a:p>
            <a:pPr>
              <a:lnSpc>
                <a:spcPct val="120000"/>
              </a:lnSpc>
              <a:buNone/>
            </a:pPr>
            <a:r>
              <a:rPr lang="pl-PL" sz="4400" dirty="0"/>
              <a:t>4. Kronika szkolna.  </a:t>
            </a:r>
          </a:p>
          <a:p>
            <a:pPr>
              <a:lnSpc>
                <a:spcPct val="120000"/>
              </a:lnSpc>
              <a:buNone/>
            </a:pPr>
            <a:r>
              <a:rPr lang="pl-PL" sz="4400" dirty="0"/>
              <a:t>5. Facebook szkoły.</a:t>
            </a:r>
          </a:p>
          <a:p>
            <a:pPr>
              <a:lnSpc>
                <a:spcPct val="120000"/>
              </a:lnSpc>
              <a:buNone/>
            </a:pPr>
            <a:endParaRPr lang="en-US" sz="4400" dirty="0"/>
          </a:p>
        </p:txBody>
      </p:sp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222" r="100000">
                        <a14:foregroundMark x1="22778" y1="25000" x2="22778" y2="25000"/>
                        <a14:foregroundMark x1="23333" y1="11111" x2="23333" y2="11111"/>
                        <a14:foregroundMark x1="13889" y1="84722" x2="13889" y2="84722"/>
                        <a14:foregroundMark x1="22778" y1="87500" x2="22778" y2="87500"/>
                        <a14:foregroundMark x1="26111" y1="87500" x2="26111" y2="87500"/>
                        <a14:foregroundMark x1="23889" y1="69444" x2="23889" y2="69444"/>
                        <a14:foregroundMark x1="28889" y1="45833" x2="28889" y2="45833"/>
                        <a14:foregroundMark x1="42222" y1="41667" x2="42222" y2="41667"/>
                        <a14:foregroundMark x1="49444" y1="41667" x2="49444" y2="41667"/>
                        <a14:foregroundMark x1="62778" y1="41667" x2="62778" y2="41667"/>
                        <a14:foregroundMark x1="71111" y1="47222" x2="71111" y2="47222"/>
                        <a14:foregroundMark x1="80000" y1="47222" x2="80000" y2="47222"/>
                        <a14:foregroundMark x1="93333" y1="43056" x2="93333" y2="43056"/>
                        <a14:foregroundMark x1="3333" y1="59722" x2="3333" y2="59722"/>
                        <a14:foregroundMark x1="24444" y1="11111" x2="24444" y2="11111"/>
                        <a14:foregroundMark x1="27778" y1="87500" x2="27778" y2="87500"/>
                        <a14:foregroundMark x1="26111" y1="69444" x2="26111" y2="69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24765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erasmus-plus-logo - Zespół Szkół Ekonomicznych im. Jana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460" y1="69014" x2="4460" y2="69014"/>
                        <a14:foregroundMark x1="15962" y1="75352" x2="15962" y2="75352"/>
                        <a14:foregroundMark x1="31221" y1="74648" x2="31221" y2="74648"/>
                        <a14:foregroundMark x1="39202" y1="76995" x2="39202" y2="76995"/>
                        <a14:foregroundMark x1="46244" y1="76291" x2="46244" y2="76291"/>
                        <a14:foregroundMark x1="65258" y1="75352" x2="65258" y2="75352"/>
                        <a14:foregroundMark x1="79577" y1="76526" x2="79577" y2="76526"/>
                        <a14:foregroundMark x1="94366" y1="75587" x2="94366" y2="75587"/>
                        <a14:foregroundMark x1="9859" y1="74413" x2="9859" y2="74413"/>
                        <a14:foregroundMark x1="11737" y1="74413" x2="11737" y2="74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05354"/>
            <a:ext cx="1368425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049079"/>
            <a:ext cx="7400948" cy="1143000"/>
          </a:xfrm>
        </p:spPr>
        <p:txBody>
          <a:bodyPr>
            <a:normAutofit/>
          </a:bodyPr>
          <a:lstStyle/>
          <a:p>
            <a:pPr marL="342900" marR="0" lvl="0" indent="-342900" fontAlgn="auto"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lang="pl-PL" sz="4000" dirty="0">
                <a:latin typeface="Arial" pitchFamily="34" charset="0"/>
              </a:rPr>
              <a:t>Projekt - dane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76865" y="1981200"/>
            <a:ext cx="8229600" cy="39624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0"/>
              <a:t>Wniosek uzyskał łącznie </a:t>
            </a:r>
            <a:r>
              <a:rPr lang="pl-PL" b="1" dirty="0"/>
              <a:t>80</a:t>
            </a:r>
            <a:r>
              <a:rPr lang="pl-PL" dirty="0"/>
              <a:t> punktów na 100 możliwych. 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Przyznana kwota dofinansowania wynosi </a:t>
            </a:r>
            <a:r>
              <a:rPr lang="pl-PL" b="1" dirty="0"/>
              <a:t>65897</a:t>
            </a:r>
            <a:r>
              <a:rPr lang="pl-PL" dirty="0"/>
              <a:t> euro </a:t>
            </a:r>
            <a:br>
              <a:rPr lang="pl-PL" dirty="0"/>
            </a:br>
            <a:r>
              <a:rPr lang="pl-PL" dirty="0"/>
              <a:t>w 15-miesięcznym okresie rozliczeniowym – pierwsza transza wysłana na konto szkoły 02.11.2013 w wysokości 40% </a:t>
            </a:r>
            <a:br>
              <a:rPr lang="pl-PL" dirty="0"/>
            </a:br>
            <a:r>
              <a:rPr lang="pl-PL" dirty="0"/>
              <a:t>TJ. €26077,20.</a:t>
            </a:r>
          </a:p>
          <a:p>
            <a:pPr marL="457200" indent="-457200">
              <a:buAutoNum type="arabicPeriod" startAt="3"/>
            </a:pPr>
            <a:r>
              <a:rPr lang="pl-PL" dirty="0"/>
              <a:t>Druga transza, kolejne 40% wypłacona będzie po 60 dniach od złożenia okresowego sprawozdania i uzależniona jest od jego jakości i terminowości.</a:t>
            </a:r>
          </a:p>
          <a:p>
            <a:pPr marL="457200" indent="-457200">
              <a:buAutoNum type="arabicPeriod" startAt="3"/>
            </a:pPr>
            <a:r>
              <a:rPr lang="pl-PL" dirty="0"/>
              <a:t>Trzecia transza w wysokości 20% wpłynie na konto szkoły po zakończeniu projektu.</a:t>
            </a:r>
          </a:p>
          <a:p>
            <a:endParaRPr lang="pl-PL" dirty="0"/>
          </a:p>
        </p:txBody>
      </p:sp>
      <p:pic>
        <p:nvPicPr>
          <p:cNvPr id="6" name="Picture 2" descr="log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222" r="100000">
                        <a14:foregroundMark x1="22778" y1="25000" x2="22778" y2="25000"/>
                        <a14:foregroundMark x1="23333" y1="11111" x2="23333" y2="11111"/>
                        <a14:foregroundMark x1="13889" y1="84722" x2="13889" y2="84722"/>
                        <a14:foregroundMark x1="22778" y1="87500" x2="22778" y2="87500"/>
                        <a14:foregroundMark x1="26111" y1="87500" x2="26111" y2="87500"/>
                        <a14:foregroundMark x1="23889" y1="69444" x2="23889" y2="69444"/>
                        <a14:foregroundMark x1="28889" y1="45833" x2="28889" y2="45833"/>
                        <a14:foregroundMark x1="42222" y1="41667" x2="42222" y2="41667"/>
                        <a14:foregroundMark x1="49444" y1="41667" x2="49444" y2="41667"/>
                        <a14:foregroundMark x1="62778" y1="41667" x2="62778" y2="41667"/>
                        <a14:foregroundMark x1="71111" y1="47222" x2="71111" y2="47222"/>
                        <a14:foregroundMark x1="80000" y1="47222" x2="80000" y2="47222"/>
                        <a14:foregroundMark x1="93333" y1="43056" x2="93333" y2="43056"/>
                        <a14:foregroundMark x1="3333" y1="59722" x2="3333" y2="59722"/>
                        <a14:foregroundMark x1="24444" y1="11111" x2="24444" y2="11111"/>
                        <a14:foregroundMark x1="27778" y1="87500" x2="27778" y2="87500"/>
                        <a14:foregroundMark x1="26111" y1="69444" x2="26111" y2="69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24765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erasmus-plus-logo - Zespół Szkół Ekonomicznych im. Jana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460" y1="69014" x2="4460" y2="69014"/>
                        <a14:foregroundMark x1="15962" y1="75352" x2="15962" y2="75352"/>
                        <a14:foregroundMark x1="31221" y1="74648" x2="31221" y2="74648"/>
                        <a14:foregroundMark x1="39202" y1="76995" x2="39202" y2="76995"/>
                        <a14:foregroundMark x1="46244" y1="76291" x2="46244" y2="76291"/>
                        <a14:foregroundMark x1="65258" y1="75352" x2="65258" y2="75352"/>
                        <a14:foregroundMark x1="79577" y1="76526" x2="79577" y2="76526"/>
                        <a14:foregroundMark x1="94366" y1="75587" x2="94366" y2="75587"/>
                        <a14:foregroundMark x1="9859" y1="74413" x2="9859" y2="74413"/>
                        <a14:foregroundMark x1="11737" y1="74413" x2="11737" y2="74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05354"/>
            <a:ext cx="1368425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Czas Trwania Projektu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228600" y="2362200"/>
            <a:ext cx="8686800" cy="3638568"/>
          </a:xfrm>
        </p:spPr>
        <p:txBody>
          <a:bodyPr>
            <a:normAutofit/>
          </a:bodyPr>
          <a:lstStyle/>
          <a:p>
            <a:r>
              <a:rPr lang="en-US" dirty="0"/>
              <a:t>Data </a:t>
            </a:r>
            <a:r>
              <a:rPr lang="en-US" dirty="0" err="1"/>
              <a:t>rozpoczęcia</a:t>
            </a:r>
            <a:r>
              <a:rPr lang="en-US" dirty="0"/>
              <a:t> </a:t>
            </a:r>
            <a:r>
              <a:rPr lang="en-US" dirty="0" err="1"/>
              <a:t>projektu</a:t>
            </a:r>
            <a:r>
              <a:rPr lang="en-US" dirty="0"/>
              <a:t> (</a:t>
            </a:r>
            <a:r>
              <a:rPr lang="en-US" dirty="0" err="1"/>
              <a:t>dd</a:t>
            </a:r>
            <a:r>
              <a:rPr lang="en-US" dirty="0"/>
              <a:t>-mm-</a:t>
            </a:r>
            <a:r>
              <a:rPr lang="en-US" dirty="0" err="1"/>
              <a:t>rrrr</a:t>
            </a:r>
            <a:r>
              <a:rPr lang="en-US" dirty="0"/>
              <a:t>)</a:t>
            </a:r>
            <a:r>
              <a:rPr lang="pl-PL" dirty="0"/>
              <a:t>:</a:t>
            </a:r>
          </a:p>
          <a:p>
            <a:pPr algn="ctr">
              <a:buNone/>
            </a:pPr>
            <a:r>
              <a:rPr lang="en-US" b="1" dirty="0">
                <a:solidFill>
                  <a:srgbClr val="00B0F0"/>
                </a:solidFill>
              </a:rPr>
              <a:t>01-06-20</a:t>
            </a:r>
            <a:r>
              <a:rPr lang="pl-PL" b="1" dirty="0">
                <a:solidFill>
                  <a:srgbClr val="00B0F0"/>
                </a:solidFill>
              </a:rPr>
              <a:t>23</a:t>
            </a:r>
            <a:endParaRPr lang="en-US" b="1" dirty="0">
              <a:solidFill>
                <a:srgbClr val="00B0F0"/>
              </a:solidFill>
            </a:endParaRPr>
          </a:p>
          <a:p>
            <a:r>
              <a:rPr lang="pl-PL" dirty="0"/>
              <a:t>Okresy rozliczeniowe (w miesiącach):</a:t>
            </a:r>
          </a:p>
          <a:p>
            <a:pPr algn="ctr">
              <a:buNone/>
            </a:pPr>
            <a:r>
              <a:rPr lang="pl-PL" b="1" dirty="0">
                <a:solidFill>
                  <a:srgbClr val="00B0F0"/>
                </a:solidFill>
              </a:rPr>
              <a:t>15 </a:t>
            </a:r>
            <a:r>
              <a:rPr lang="pl-PL" b="1" dirty="0" err="1">
                <a:solidFill>
                  <a:srgbClr val="00B0F0"/>
                </a:solidFill>
              </a:rPr>
              <a:t>miesiĘcy</a:t>
            </a:r>
            <a:endParaRPr lang="pl-PL" b="1" dirty="0">
              <a:solidFill>
                <a:srgbClr val="00B0F0"/>
              </a:solidFill>
            </a:endParaRPr>
          </a:p>
          <a:p>
            <a:r>
              <a:rPr lang="en-US" dirty="0"/>
              <a:t>Data </a:t>
            </a:r>
            <a:r>
              <a:rPr lang="en-US" dirty="0" err="1"/>
              <a:t>zakończenia</a:t>
            </a:r>
            <a:r>
              <a:rPr lang="en-US" dirty="0"/>
              <a:t> </a:t>
            </a:r>
            <a:r>
              <a:rPr lang="en-US" dirty="0" err="1"/>
              <a:t>projektu</a:t>
            </a:r>
            <a:r>
              <a:rPr lang="en-US" dirty="0"/>
              <a:t> (</a:t>
            </a:r>
            <a:r>
              <a:rPr lang="en-US" dirty="0" err="1"/>
              <a:t>dd</a:t>
            </a:r>
            <a:r>
              <a:rPr lang="en-US" dirty="0"/>
              <a:t>-mm-</a:t>
            </a:r>
            <a:r>
              <a:rPr lang="en-US" dirty="0" err="1"/>
              <a:t>rrrr</a:t>
            </a:r>
            <a:r>
              <a:rPr lang="en-US" dirty="0"/>
              <a:t>)</a:t>
            </a:r>
            <a:r>
              <a:rPr lang="pl-PL" dirty="0"/>
              <a:t>:</a:t>
            </a:r>
          </a:p>
          <a:p>
            <a:pPr algn="ctr">
              <a:buNone/>
            </a:pPr>
            <a:r>
              <a:rPr lang="en-US" b="1" dirty="0">
                <a:solidFill>
                  <a:srgbClr val="00B0F0"/>
                </a:solidFill>
              </a:rPr>
              <a:t>31-</a:t>
            </a:r>
            <a:r>
              <a:rPr lang="pl-PL" b="1" dirty="0">
                <a:solidFill>
                  <a:srgbClr val="00B0F0"/>
                </a:solidFill>
              </a:rPr>
              <a:t>12</a:t>
            </a:r>
            <a:r>
              <a:rPr lang="en-US" b="1" dirty="0">
                <a:solidFill>
                  <a:srgbClr val="00B0F0"/>
                </a:solidFill>
              </a:rPr>
              <a:t>-20</a:t>
            </a:r>
            <a:r>
              <a:rPr lang="pl-PL" b="1" dirty="0">
                <a:solidFill>
                  <a:srgbClr val="00B0F0"/>
                </a:solidFill>
              </a:rPr>
              <a:t>27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222" r="100000">
                        <a14:foregroundMark x1="22778" y1="25000" x2="22778" y2="25000"/>
                        <a14:foregroundMark x1="23333" y1="11111" x2="23333" y2="11111"/>
                        <a14:foregroundMark x1="13889" y1="84722" x2="13889" y2="84722"/>
                        <a14:foregroundMark x1="22778" y1="87500" x2="22778" y2="87500"/>
                        <a14:foregroundMark x1="26111" y1="87500" x2="26111" y2="87500"/>
                        <a14:foregroundMark x1="23889" y1="69444" x2="23889" y2="69444"/>
                        <a14:foregroundMark x1="28889" y1="45833" x2="28889" y2="45833"/>
                        <a14:foregroundMark x1="42222" y1="41667" x2="42222" y2="41667"/>
                        <a14:foregroundMark x1="49444" y1="41667" x2="49444" y2="41667"/>
                        <a14:foregroundMark x1="62778" y1="41667" x2="62778" y2="41667"/>
                        <a14:foregroundMark x1="71111" y1="47222" x2="71111" y2="47222"/>
                        <a14:foregroundMark x1="80000" y1="47222" x2="80000" y2="47222"/>
                        <a14:foregroundMark x1="93333" y1="43056" x2="93333" y2="43056"/>
                        <a14:foregroundMark x1="3333" y1="59722" x2="3333" y2="59722"/>
                        <a14:foregroundMark x1="24444" y1="11111" x2="24444" y2="11111"/>
                        <a14:foregroundMark x1="27778" y1="87500" x2="27778" y2="87500"/>
                        <a14:foregroundMark x1="26111" y1="69444" x2="26111" y2="69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24765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erasmus-plus-logo - Zespół Szkół Ekonomicznych im. Jana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460" y1="69014" x2="4460" y2="69014"/>
                        <a14:foregroundMark x1="15962" y1="75352" x2="15962" y2="75352"/>
                        <a14:foregroundMark x1="31221" y1="74648" x2="31221" y2="74648"/>
                        <a14:foregroundMark x1="39202" y1="76995" x2="39202" y2="76995"/>
                        <a14:foregroundMark x1="46244" y1="76291" x2="46244" y2="76291"/>
                        <a14:foregroundMark x1="65258" y1="75352" x2="65258" y2="75352"/>
                        <a14:foregroundMark x1="79577" y1="76526" x2="79577" y2="76526"/>
                        <a14:foregroundMark x1="94366" y1="75587" x2="94366" y2="75587"/>
                        <a14:foregroundMark x1="9859" y1="74413" x2="9859" y2="74413"/>
                        <a14:foregroundMark x1="11737" y1="74413" x2="11737" y2="74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05354"/>
            <a:ext cx="1368425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Główne cele projektu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81001" y="2057400"/>
            <a:ext cx="8382000" cy="4221163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sz="2800" dirty="0"/>
              <a:t>Szeroko rozumiany </a:t>
            </a:r>
            <a:r>
              <a:rPr lang="pl-PL" sz="2800" dirty="0" err="1"/>
              <a:t>well-being</a:t>
            </a:r>
            <a:r>
              <a:rPr lang="pl-PL" sz="2800" dirty="0"/>
              <a:t> wśród uczniów i kadry nauczycielskiej - opracowanie programu </a:t>
            </a:r>
            <a:r>
              <a:rPr lang="pl-PL" sz="2800" dirty="0" err="1"/>
              <a:t>Bewell@school</a:t>
            </a:r>
            <a:r>
              <a:rPr lang="pl-PL" sz="2800" dirty="0"/>
              <a:t>.</a:t>
            </a:r>
            <a:endParaRPr lang="pl-PL" sz="1600" dirty="0"/>
          </a:p>
          <a:p>
            <a:pPr marL="514350" indent="-514350">
              <a:buFont typeface="+mj-lt"/>
              <a:buAutoNum type="arabicPeriod"/>
            </a:pPr>
            <a:r>
              <a:rPr lang="pl-PL" sz="2800" dirty="0"/>
              <a:t>Zwiększanie kompetencji cyfrowych kadry - aktywny udział szkoły </a:t>
            </a:r>
            <a:br>
              <a:rPr lang="pl-PL" sz="2800" dirty="0"/>
            </a:br>
            <a:r>
              <a:rPr lang="pl-PL" sz="2800" dirty="0"/>
              <a:t>i uczniów w międzynarodowych działaniach z wykorzystaniem DOSTĘPNYCH zdobyczy technologii (wydarzenia i projekty online).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800" dirty="0"/>
              <a:t>podnoszenie kompetencji metodycznych, merytorycznych </a:t>
            </a:r>
            <a:br>
              <a:rPr lang="pl-PL" sz="2800" dirty="0"/>
            </a:br>
            <a:r>
              <a:rPr lang="pl-PL" sz="2800" dirty="0"/>
              <a:t>i ekologicznych kadry.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800" dirty="0"/>
              <a:t>Nawiązanie współpracy i kontaktów międzynarodowych w celu pozyskania partnerów do realizacji kolejnych projektów.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800" dirty="0"/>
              <a:t>Rozwój kompetencji językowych kadry.</a:t>
            </a:r>
          </a:p>
          <a:p>
            <a:pPr marL="0" indent="0">
              <a:buNone/>
            </a:pPr>
            <a:endParaRPr lang="pl-PL" sz="2800" dirty="0"/>
          </a:p>
        </p:txBody>
      </p:sp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222" r="100000">
                        <a14:foregroundMark x1="22778" y1="25000" x2="22778" y2="25000"/>
                        <a14:foregroundMark x1="23333" y1="11111" x2="23333" y2="11111"/>
                        <a14:foregroundMark x1="13889" y1="84722" x2="13889" y2="84722"/>
                        <a14:foregroundMark x1="22778" y1="87500" x2="22778" y2="87500"/>
                        <a14:foregroundMark x1="26111" y1="87500" x2="26111" y2="87500"/>
                        <a14:foregroundMark x1="23889" y1="69444" x2="23889" y2="69444"/>
                        <a14:foregroundMark x1="28889" y1="45833" x2="28889" y2="45833"/>
                        <a14:foregroundMark x1="42222" y1="41667" x2="42222" y2="41667"/>
                        <a14:foregroundMark x1="49444" y1="41667" x2="49444" y2="41667"/>
                        <a14:foregroundMark x1="62778" y1="41667" x2="62778" y2="41667"/>
                        <a14:foregroundMark x1="71111" y1="47222" x2="71111" y2="47222"/>
                        <a14:foregroundMark x1="80000" y1="47222" x2="80000" y2="47222"/>
                        <a14:foregroundMark x1="93333" y1="43056" x2="93333" y2="43056"/>
                        <a14:foregroundMark x1="3333" y1="59722" x2="3333" y2="59722"/>
                        <a14:foregroundMark x1="24444" y1="11111" x2="24444" y2="11111"/>
                        <a14:foregroundMark x1="27778" y1="87500" x2="27778" y2="87500"/>
                        <a14:foregroundMark x1="26111" y1="69444" x2="26111" y2="69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24765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erasmus-plus-logo - Zespół Szkół Ekonomicznych im. Jana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460" y1="69014" x2="4460" y2="69014"/>
                        <a14:foregroundMark x1="15962" y1="75352" x2="15962" y2="75352"/>
                        <a14:foregroundMark x1="31221" y1="74648" x2="31221" y2="74648"/>
                        <a14:foregroundMark x1="39202" y1="76995" x2="39202" y2="76995"/>
                        <a14:foregroundMark x1="46244" y1="76291" x2="46244" y2="76291"/>
                        <a14:foregroundMark x1="65258" y1="75352" x2="65258" y2="75352"/>
                        <a14:foregroundMark x1="79577" y1="76526" x2="79577" y2="76526"/>
                        <a14:foregroundMark x1="94366" y1="75587" x2="94366" y2="75587"/>
                        <a14:foregroundMark x1="9859" y1="74413" x2="9859" y2="74413"/>
                        <a14:foregroundMark x1="11737" y1="74413" x2="11737" y2="74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05354"/>
            <a:ext cx="1368425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Harmonogram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57200" y="1981199"/>
            <a:ext cx="8229600" cy="40195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/>
              <a:t>Rok 1 – 20 mobilności kadry </a:t>
            </a:r>
          </a:p>
          <a:p>
            <a:pPr marL="0" indent="0">
              <a:buNone/>
            </a:pPr>
            <a:r>
              <a:rPr lang="pl-PL" sz="2800" dirty="0"/>
              <a:t>Rok 2 – 10 mobilności uczniowskich i 20 kadry </a:t>
            </a:r>
          </a:p>
          <a:p>
            <a:pPr marL="0" indent="0">
              <a:buNone/>
            </a:pPr>
            <a:r>
              <a:rPr lang="pl-PL" sz="2800" dirty="0"/>
              <a:t>Rok 3 – 10 mobilności uczniowskich i 20 kadry </a:t>
            </a:r>
          </a:p>
          <a:p>
            <a:pPr marL="0" indent="0">
              <a:buNone/>
            </a:pPr>
            <a:r>
              <a:rPr lang="pl-PL" sz="2800" dirty="0"/>
              <a:t>Rok 4 – 24 mobilności kadry </a:t>
            </a:r>
          </a:p>
          <a:p>
            <a:pPr marL="0" indent="0">
              <a:buNone/>
            </a:pPr>
            <a:r>
              <a:rPr lang="pl-PL" sz="2800" dirty="0"/>
              <a:t>Rok 5 – 20 mobilności kadry </a:t>
            </a:r>
            <a:endParaRPr lang="en-US" sz="2800" dirty="0"/>
          </a:p>
          <a:p>
            <a:endParaRPr lang="en-US" dirty="0"/>
          </a:p>
        </p:txBody>
      </p:sp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222" r="100000">
                        <a14:foregroundMark x1="22778" y1="25000" x2="22778" y2="25000"/>
                        <a14:foregroundMark x1="23333" y1="11111" x2="23333" y2="11111"/>
                        <a14:foregroundMark x1="13889" y1="84722" x2="13889" y2="84722"/>
                        <a14:foregroundMark x1="22778" y1="87500" x2="22778" y2="87500"/>
                        <a14:foregroundMark x1="26111" y1="87500" x2="26111" y2="87500"/>
                        <a14:foregroundMark x1="23889" y1="69444" x2="23889" y2="69444"/>
                        <a14:foregroundMark x1="28889" y1="45833" x2="28889" y2="45833"/>
                        <a14:foregroundMark x1="42222" y1="41667" x2="42222" y2="41667"/>
                        <a14:foregroundMark x1="49444" y1="41667" x2="49444" y2="41667"/>
                        <a14:foregroundMark x1="62778" y1="41667" x2="62778" y2="41667"/>
                        <a14:foregroundMark x1="71111" y1="47222" x2="71111" y2="47222"/>
                        <a14:foregroundMark x1="80000" y1="47222" x2="80000" y2="47222"/>
                        <a14:foregroundMark x1="93333" y1="43056" x2="93333" y2="43056"/>
                        <a14:foregroundMark x1="3333" y1="59722" x2="3333" y2="59722"/>
                        <a14:foregroundMark x1="24444" y1="11111" x2="24444" y2="11111"/>
                        <a14:foregroundMark x1="27778" y1="87500" x2="27778" y2="87500"/>
                        <a14:foregroundMark x1="26111" y1="69444" x2="26111" y2="69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24765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erasmus-plus-logo - Zespół Szkół Ekonomicznych im. Jana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460" y1="69014" x2="4460" y2="69014"/>
                        <a14:foregroundMark x1="15962" y1="75352" x2="15962" y2="75352"/>
                        <a14:foregroundMark x1="31221" y1="74648" x2="31221" y2="74648"/>
                        <a14:foregroundMark x1="39202" y1="76995" x2="39202" y2="76995"/>
                        <a14:foregroundMark x1="46244" y1="76291" x2="46244" y2="76291"/>
                        <a14:foregroundMark x1="65258" y1="75352" x2="65258" y2="75352"/>
                        <a14:foregroundMark x1="79577" y1="76526" x2="79577" y2="76526"/>
                        <a14:foregroundMark x1="94366" y1="75587" x2="94366" y2="75587"/>
                        <a14:foregroundMark x1="9859" y1="74413" x2="9859" y2="74413"/>
                        <a14:foregroundMark x1="11737" y1="74413" x2="11737" y2="74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05354"/>
            <a:ext cx="1368425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Etapy</a:t>
            </a:r>
            <a:r>
              <a:rPr lang="en-US" dirty="0"/>
              <a:t> </a:t>
            </a:r>
            <a:r>
              <a:rPr lang="en-US" dirty="0" err="1"/>
              <a:t>realizacji</a:t>
            </a:r>
            <a:r>
              <a:rPr lang="en-US" dirty="0"/>
              <a:t> </a:t>
            </a:r>
            <a:r>
              <a:rPr lang="en-US" dirty="0" err="1"/>
              <a:t>projektu</a:t>
            </a:r>
            <a:r>
              <a:rPr lang="en-US" dirty="0"/>
              <a:t>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64574" y="2757013"/>
            <a:ext cx="8572500" cy="2128707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pl-PL" sz="2400" b="1" dirty="0"/>
              <a:t>2023 – kursy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pl-PL" sz="2400" b="1" dirty="0"/>
              <a:t>2024 – kursy + wyjazd z uczniami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pl-PL" sz="2400" b="1" dirty="0"/>
              <a:t>2025 – kursy + wyjazd z uczniami oraz </a:t>
            </a:r>
            <a:r>
              <a:rPr lang="pl-PL" sz="2400" b="1" dirty="0" err="1"/>
              <a:t>job</a:t>
            </a:r>
            <a:r>
              <a:rPr lang="pl-PL" sz="2400" b="1" dirty="0"/>
              <a:t> </a:t>
            </a:r>
            <a:r>
              <a:rPr lang="pl-PL" sz="2400" b="1" dirty="0" err="1"/>
              <a:t>shadowing</a:t>
            </a:r>
            <a:r>
              <a:rPr lang="pl-PL" sz="2400" b="1" dirty="0"/>
              <a:t>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pl-PL" sz="2400" b="1" dirty="0"/>
              <a:t>2026 – kursy + </a:t>
            </a:r>
            <a:r>
              <a:rPr lang="pl-PL" sz="2400" b="1" dirty="0" err="1"/>
              <a:t>job</a:t>
            </a:r>
            <a:r>
              <a:rPr lang="pl-PL" sz="2400" b="1" dirty="0"/>
              <a:t> </a:t>
            </a:r>
            <a:r>
              <a:rPr lang="pl-PL" sz="2400" b="1" dirty="0" err="1"/>
              <a:t>shadowing</a:t>
            </a:r>
            <a:r>
              <a:rPr lang="pl-PL" sz="2400" b="1" dirty="0"/>
              <a:t>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pl-PL" sz="2400" b="1" dirty="0"/>
              <a:t>2027 – kursy </a:t>
            </a:r>
            <a:endParaRPr lang="pl-PL" sz="2400" dirty="0"/>
          </a:p>
          <a:p>
            <a:pPr>
              <a:buNone/>
            </a:pPr>
            <a:endParaRPr lang="pl-PL" dirty="0"/>
          </a:p>
          <a:p>
            <a:endParaRPr lang="pl-PL" dirty="0"/>
          </a:p>
        </p:txBody>
      </p:sp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222" r="100000">
                        <a14:foregroundMark x1="22778" y1="25000" x2="22778" y2="25000"/>
                        <a14:foregroundMark x1="23333" y1="11111" x2="23333" y2="11111"/>
                        <a14:foregroundMark x1="13889" y1="84722" x2="13889" y2="84722"/>
                        <a14:foregroundMark x1="22778" y1="87500" x2="22778" y2="87500"/>
                        <a14:foregroundMark x1="26111" y1="87500" x2="26111" y2="87500"/>
                        <a14:foregroundMark x1="23889" y1="69444" x2="23889" y2="69444"/>
                        <a14:foregroundMark x1="28889" y1="45833" x2="28889" y2="45833"/>
                        <a14:foregroundMark x1="42222" y1="41667" x2="42222" y2="41667"/>
                        <a14:foregroundMark x1="49444" y1="41667" x2="49444" y2="41667"/>
                        <a14:foregroundMark x1="62778" y1="41667" x2="62778" y2="41667"/>
                        <a14:foregroundMark x1="71111" y1="47222" x2="71111" y2="47222"/>
                        <a14:foregroundMark x1="80000" y1="47222" x2="80000" y2="47222"/>
                        <a14:foregroundMark x1="93333" y1="43056" x2="93333" y2="43056"/>
                        <a14:foregroundMark x1="3333" y1="59722" x2="3333" y2="59722"/>
                        <a14:foregroundMark x1="24444" y1="11111" x2="24444" y2="11111"/>
                        <a14:foregroundMark x1="27778" y1="87500" x2="27778" y2="87500"/>
                        <a14:foregroundMark x1="26111" y1="69444" x2="26111" y2="69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24765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erasmus-plus-logo - Zespół Szkół Ekonomicznych im. Jana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460" y1="69014" x2="4460" y2="69014"/>
                        <a14:foregroundMark x1="15962" y1="75352" x2="15962" y2="75352"/>
                        <a14:foregroundMark x1="31221" y1="74648" x2="31221" y2="74648"/>
                        <a14:foregroundMark x1="39202" y1="76995" x2="39202" y2="76995"/>
                        <a14:foregroundMark x1="46244" y1="76291" x2="46244" y2="76291"/>
                        <a14:foregroundMark x1="65258" y1="75352" x2="65258" y2="75352"/>
                        <a14:foregroundMark x1="79577" y1="76526" x2="79577" y2="76526"/>
                        <a14:foregroundMark x1="94366" y1="75587" x2="94366" y2="75587"/>
                        <a14:foregroundMark x1="9859" y1="74413" x2="9859" y2="74413"/>
                        <a14:foregroundMark x1="11737" y1="74413" x2="11737" y2="74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05354"/>
            <a:ext cx="1368425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Etapy</a:t>
            </a:r>
            <a:r>
              <a:rPr lang="en-US" dirty="0"/>
              <a:t> </a:t>
            </a:r>
            <a:r>
              <a:rPr lang="en-US" dirty="0" err="1"/>
              <a:t>realizacji</a:t>
            </a:r>
            <a:r>
              <a:rPr lang="en-US" dirty="0"/>
              <a:t> </a:t>
            </a:r>
            <a:r>
              <a:rPr lang="en-US" dirty="0" err="1"/>
              <a:t>projektu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57201" y="1609118"/>
            <a:ext cx="8229600" cy="4724399"/>
          </a:xfrm>
        </p:spPr>
        <p:txBody>
          <a:bodyPr>
            <a:normAutofit fontScale="47500" lnSpcReduction="20000"/>
          </a:bodyPr>
          <a:lstStyle/>
          <a:p>
            <a:r>
              <a:rPr lang="pl-PL" sz="4000" b="1" dirty="0"/>
              <a:t>Marzec 2024 </a:t>
            </a:r>
          </a:p>
          <a:p>
            <a:pPr marL="0" indent="273050">
              <a:buNone/>
            </a:pPr>
            <a:r>
              <a:rPr lang="pl-PL" sz="4000" dirty="0"/>
              <a:t>Opracowanie programu </a:t>
            </a:r>
            <a:r>
              <a:rPr lang="pl-PL" sz="4000" dirty="0" err="1"/>
              <a:t>bewell@school</a:t>
            </a:r>
            <a:r>
              <a:rPr lang="pl-PL" sz="4000" dirty="0"/>
              <a:t> </a:t>
            </a:r>
          </a:p>
          <a:p>
            <a:r>
              <a:rPr lang="pl-PL" sz="4000" b="1" dirty="0"/>
              <a:t>Lata 2023-2027 – mobilności ODBYWAJĄCE SIĘ cyklicznie W ferie </a:t>
            </a:r>
            <a:br>
              <a:rPr lang="pl-PL" sz="4000" b="1" dirty="0"/>
            </a:br>
            <a:r>
              <a:rPr lang="pl-PL" sz="4000" b="1" dirty="0"/>
              <a:t>i wakacje lub w razie potrzeb projektu</a:t>
            </a:r>
            <a:endParaRPr lang="pl-PL" sz="4000" dirty="0"/>
          </a:p>
          <a:p>
            <a:pPr marL="273050" indent="0">
              <a:buNone/>
            </a:pPr>
            <a:r>
              <a:rPr lang="pl-PL" sz="4000" dirty="0"/>
              <a:t>Mobilności – kursy specjalistyczne 2-tyg z udziałem nauczycieli,</a:t>
            </a:r>
            <a:br>
              <a:rPr lang="pl-PL" sz="4000" dirty="0"/>
            </a:br>
            <a:r>
              <a:rPr lang="pl-PL" sz="4000" dirty="0"/>
              <a:t>pracowników, administracji, </a:t>
            </a:r>
            <a:r>
              <a:rPr lang="pl-PL" sz="4000" dirty="0" err="1"/>
              <a:t>peDagogów</a:t>
            </a:r>
            <a:r>
              <a:rPr lang="pl-PL" sz="4000" dirty="0"/>
              <a:t>, psychologów, liderów programu i dyrekcji szkoły</a:t>
            </a:r>
          </a:p>
          <a:p>
            <a:r>
              <a:rPr lang="pl-PL" sz="4000" b="1" dirty="0"/>
              <a:t> rok szkolny 2024/25 </a:t>
            </a:r>
          </a:p>
          <a:p>
            <a:pPr marL="273050" indent="0">
              <a:buNone/>
            </a:pPr>
            <a:r>
              <a:rPr lang="pl-PL" sz="4000" dirty="0"/>
              <a:t>wizyta przygotowawcza do wyjazdu uczniów – sprawdzenie szkoły </a:t>
            </a:r>
          </a:p>
          <a:p>
            <a:pPr marL="273050" indent="0">
              <a:buNone/>
            </a:pPr>
            <a:r>
              <a:rPr lang="pl-PL" sz="4000" dirty="0"/>
              <a:t>Wyjazd z uczniami (max- 7 dniowy – 10 uczniów i 2 opiekunów)</a:t>
            </a:r>
          </a:p>
          <a:p>
            <a:endParaRPr lang="en-US" dirty="0"/>
          </a:p>
        </p:txBody>
      </p:sp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222" r="100000">
                        <a14:foregroundMark x1="22778" y1="25000" x2="22778" y2="25000"/>
                        <a14:foregroundMark x1="23333" y1="11111" x2="23333" y2="11111"/>
                        <a14:foregroundMark x1="13889" y1="84722" x2="13889" y2="84722"/>
                        <a14:foregroundMark x1="22778" y1="87500" x2="22778" y2="87500"/>
                        <a14:foregroundMark x1="26111" y1="87500" x2="26111" y2="87500"/>
                        <a14:foregroundMark x1="23889" y1="69444" x2="23889" y2="69444"/>
                        <a14:foregroundMark x1="28889" y1="45833" x2="28889" y2="45833"/>
                        <a14:foregroundMark x1="42222" y1="41667" x2="42222" y2="41667"/>
                        <a14:foregroundMark x1="49444" y1="41667" x2="49444" y2="41667"/>
                        <a14:foregroundMark x1="62778" y1="41667" x2="62778" y2="41667"/>
                        <a14:foregroundMark x1="71111" y1="47222" x2="71111" y2="47222"/>
                        <a14:foregroundMark x1="80000" y1="47222" x2="80000" y2="47222"/>
                        <a14:foregroundMark x1="93333" y1="43056" x2="93333" y2="43056"/>
                        <a14:foregroundMark x1="3333" y1="59722" x2="3333" y2="59722"/>
                        <a14:foregroundMark x1="24444" y1="11111" x2="24444" y2="11111"/>
                        <a14:foregroundMark x1="27778" y1="87500" x2="27778" y2="87500"/>
                        <a14:foregroundMark x1="26111" y1="69444" x2="26111" y2="69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24765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erasmus-plus-logo - Zespół Szkół Ekonomicznych im. Jana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460" y1="69014" x2="4460" y2="69014"/>
                        <a14:foregroundMark x1="15962" y1="75352" x2="15962" y2="75352"/>
                        <a14:foregroundMark x1="31221" y1="74648" x2="31221" y2="74648"/>
                        <a14:foregroundMark x1="39202" y1="76995" x2="39202" y2="76995"/>
                        <a14:foregroundMark x1="46244" y1="76291" x2="46244" y2="76291"/>
                        <a14:foregroundMark x1="65258" y1="75352" x2="65258" y2="75352"/>
                        <a14:foregroundMark x1="79577" y1="76526" x2="79577" y2="76526"/>
                        <a14:foregroundMark x1="94366" y1="75587" x2="94366" y2="75587"/>
                        <a14:foregroundMark x1="9859" y1="74413" x2="9859" y2="74413"/>
                        <a14:foregroundMark x1="11737" y1="74413" x2="11737" y2="74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05354"/>
            <a:ext cx="1368425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Etapy</a:t>
            </a:r>
            <a:r>
              <a:rPr lang="en-US" dirty="0"/>
              <a:t> </a:t>
            </a:r>
            <a:r>
              <a:rPr lang="en-US" dirty="0" err="1"/>
              <a:t>realizacji</a:t>
            </a:r>
            <a:r>
              <a:rPr lang="en-US" dirty="0"/>
              <a:t> </a:t>
            </a:r>
            <a:r>
              <a:rPr lang="en-US" dirty="0" err="1"/>
              <a:t>projektu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57201" y="1905000"/>
            <a:ext cx="8229600" cy="4400568"/>
          </a:xfrm>
        </p:spPr>
        <p:txBody>
          <a:bodyPr>
            <a:normAutofit fontScale="92500" lnSpcReduction="10000"/>
          </a:bodyPr>
          <a:lstStyle/>
          <a:p>
            <a:pPr marL="809625" indent="-179388"/>
            <a:r>
              <a:rPr lang="pl-PL" sz="2200" b="1" dirty="0"/>
              <a:t>Rok szkolny 2025/26</a:t>
            </a:r>
          </a:p>
          <a:p>
            <a:pPr marL="809625" indent="0">
              <a:buNone/>
            </a:pPr>
            <a:r>
              <a:rPr lang="pl-PL" sz="2200" dirty="0"/>
              <a:t>Job </a:t>
            </a:r>
            <a:r>
              <a:rPr lang="pl-PL" sz="2200" dirty="0" err="1"/>
              <a:t>shadowing</a:t>
            </a:r>
            <a:r>
              <a:rPr lang="pl-PL" sz="2200" dirty="0"/>
              <a:t> i dobre praktyki </a:t>
            </a:r>
          </a:p>
          <a:p>
            <a:pPr marL="809625" indent="0">
              <a:buNone/>
            </a:pPr>
            <a:r>
              <a:rPr lang="pl-PL" sz="2200" dirty="0"/>
              <a:t>wizyta przygotowawcza do wyjazdu uczniów </a:t>
            </a:r>
          </a:p>
          <a:p>
            <a:pPr marL="809625" indent="0">
              <a:buNone/>
            </a:pPr>
            <a:r>
              <a:rPr lang="pl-PL" sz="2200" dirty="0"/>
              <a:t>Wyjazd z uczniami (max- 7 dniowy – 10 uczniów i 2 opiekunów)</a:t>
            </a:r>
          </a:p>
          <a:p>
            <a:pPr marL="809625" indent="-179388"/>
            <a:r>
              <a:rPr lang="pl-PL" sz="2200" b="1" dirty="0"/>
              <a:t> rok szkolny 2026/27 </a:t>
            </a:r>
          </a:p>
          <a:p>
            <a:pPr marL="809625" indent="0">
              <a:buNone/>
            </a:pPr>
            <a:r>
              <a:rPr lang="pl-PL" sz="2200" dirty="0"/>
              <a:t>podsumowanie autorskiego programu </a:t>
            </a:r>
            <a:r>
              <a:rPr lang="pl-PL" sz="2200" dirty="0" err="1"/>
              <a:t>bewell@school</a:t>
            </a:r>
            <a:r>
              <a:rPr lang="pl-PL" sz="2200" dirty="0"/>
              <a:t> poprzez warsztaty, działania  indywidualne i grupowe wspierające kadrę, uczniów i ich rodziny</a:t>
            </a:r>
          </a:p>
          <a:p>
            <a:pPr marL="0" indent="0">
              <a:buNone/>
            </a:pPr>
            <a:r>
              <a:rPr lang="pl-PL" sz="2200" dirty="0"/>
              <a:t>            Ankieta przygotowana przez psychologa szkolnego </a:t>
            </a:r>
          </a:p>
          <a:p>
            <a:endParaRPr lang="pl-PL" sz="2200" dirty="0"/>
          </a:p>
          <a:p>
            <a:endParaRPr lang="pl-PL" sz="2200" dirty="0"/>
          </a:p>
        </p:txBody>
      </p:sp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222" r="100000">
                        <a14:foregroundMark x1="22778" y1="25000" x2="22778" y2="25000"/>
                        <a14:foregroundMark x1="23333" y1="11111" x2="23333" y2="11111"/>
                        <a14:foregroundMark x1="13889" y1="84722" x2="13889" y2="84722"/>
                        <a14:foregroundMark x1="22778" y1="87500" x2="22778" y2="87500"/>
                        <a14:foregroundMark x1="26111" y1="87500" x2="26111" y2="87500"/>
                        <a14:foregroundMark x1="23889" y1="69444" x2="23889" y2="69444"/>
                        <a14:foregroundMark x1="28889" y1="45833" x2="28889" y2="45833"/>
                        <a14:foregroundMark x1="42222" y1="41667" x2="42222" y2="41667"/>
                        <a14:foregroundMark x1="49444" y1="41667" x2="49444" y2="41667"/>
                        <a14:foregroundMark x1="62778" y1="41667" x2="62778" y2="41667"/>
                        <a14:foregroundMark x1="71111" y1="47222" x2="71111" y2="47222"/>
                        <a14:foregroundMark x1="80000" y1="47222" x2="80000" y2="47222"/>
                        <a14:foregroundMark x1="93333" y1="43056" x2="93333" y2="43056"/>
                        <a14:foregroundMark x1="3333" y1="59722" x2="3333" y2="59722"/>
                        <a14:foregroundMark x1="24444" y1="11111" x2="24444" y2="11111"/>
                        <a14:foregroundMark x1="27778" y1="87500" x2="27778" y2="87500"/>
                        <a14:foregroundMark x1="26111" y1="69444" x2="26111" y2="69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24765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erasmus-plus-logo - Zespół Szkół Ekonomicznych im. Jana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460" y1="69014" x2="4460" y2="69014"/>
                        <a14:foregroundMark x1="15962" y1="75352" x2="15962" y2="75352"/>
                        <a14:foregroundMark x1="31221" y1="74648" x2="31221" y2="74648"/>
                        <a14:foregroundMark x1="39202" y1="76995" x2="39202" y2="76995"/>
                        <a14:foregroundMark x1="46244" y1="76291" x2="46244" y2="76291"/>
                        <a14:foregroundMark x1="65258" y1="75352" x2="65258" y2="75352"/>
                        <a14:foregroundMark x1="79577" y1="76526" x2="79577" y2="76526"/>
                        <a14:foregroundMark x1="94366" y1="75587" x2="94366" y2="75587"/>
                        <a14:foregroundMark x1="9859" y1="74413" x2="9859" y2="74413"/>
                        <a14:foregroundMark x1="11737" y1="74413" x2="11737" y2="74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05354"/>
            <a:ext cx="1368425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Zarządzanie projektem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85800" y="1752600"/>
            <a:ext cx="7772870" cy="4191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b="1" u="sng" dirty="0"/>
              <a:t>Koordynator Projektu</a:t>
            </a:r>
            <a:br>
              <a:rPr lang="pl-PL" b="1" dirty="0"/>
            </a:br>
            <a:r>
              <a:rPr lang="pl-PL" dirty="0"/>
              <a:t>koordynator prac (osoba współpracująca z narodową agencją)</a:t>
            </a:r>
          </a:p>
          <a:p>
            <a:pPr algn="ctr">
              <a:buNone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Aneta Świątek</a:t>
            </a:r>
            <a:r>
              <a:rPr lang="pl-PL" b="1" i="1" dirty="0"/>
              <a:t> (do 30 czerwca 2024)</a:t>
            </a:r>
          </a:p>
          <a:p>
            <a:pPr>
              <a:buNone/>
            </a:pPr>
            <a:r>
              <a:rPr lang="pl-PL" b="1" u="sng" dirty="0"/>
              <a:t>Lider językowy, koordynator ds. logistyki</a:t>
            </a:r>
            <a:br>
              <a:rPr lang="pl-PL" b="1" dirty="0"/>
            </a:br>
            <a:r>
              <a:rPr lang="pl-PL" dirty="0"/>
              <a:t>osoba</a:t>
            </a:r>
            <a:r>
              <a:rPr lang="pl-PL" b="1" dirty="0"/>
              <a:t> </a:t>
            </a:r>
            <a:r>
              <a:rPr lang="pl-PL" dirty="0"/>
              <a:t>odpowiedzialna za wyjazdy uczestników</a:t>
            </a:r>
          </a:p>
          <a:p>
            <a:pPr algn="ctr">
              <a:buNone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Aneta </a:t>
            </a:r>
            <a:r>
              <a:rPr lang="pl-PL" b="1" dirty="0" err="1">
                <a:solidFill>
                  <a:schemeClr val="accent1">
                    <a:lumMod val="75000"/>
                  </a:schemeClr>
                </a:solidFill>
              </a:rPr>
              <a:t>gałczyk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-wnęk  (</a:t>
            </a:r>
            <a:r>
              <a:rPr lang="pl-PL" b="1" dirty="0"/>
              <a:t>do 30 czerwca 2024)</a:t>
            </a:r>
          </a:p>
          <a:p>
            <a:pPr marL="1703388" indent="-1703388">
              <a:buNone/>
            </a:pPr>
            <a:r>
              <a:rPr lang="pl-PL" b="1" u="sng" dirty="0"/>
              <a:t>DYREKCJA SZKOŁY</a:t>
            </a:r>
            <a:br>
              <a:rPr lang="pl-PL" dirty="0"/>
            </a:br>
            <a:r>
              <a:rPr lang="pl-PL" dirty="0"/>
              <a:t>Dyrektor szkoły -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Zygmunt Puchalski </a:t>
            </a:r>
            <a:br>
              <a:rPr lang="pl-PL" dirty="0"/>
            </a:br>
            <a:r>
              <a:rPr lang="pl-PL" dirty="0" err="1"/>
              <a:t>wicEDYREKTOR</a:t>
            </a:r>
            <a:r>
              <a:rPr lang="pl-PL" dirty="0"/>
              <a:t> SZKOŁY - </a:t>
            </a:r>
            <a:r>
              <a:rPr lang="pl-PL" b="1" dirty="0" err="1">
                <a:solidFill>
                  <a:schemeClr val="accent1">
                    <a:lumMod val="75000"/>
                  </a:schemeClr>
                </a:solidFill>
              </a:rPr>
              <a:t>agnieszka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b="1" dirty="0" err="1">
                <a:solidFill>
                  <a:schemeClr val="accent1">
                    <a:lumMod val="75000"/>
                  </a:schemeClr>
                </a:solidFill>
              </a:rPr>
              <a:t>piskorska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pl-PL" b="1" u="sng" dirty="0"/>
              <a:t>Księgowa szkoły</a:t>
            </a:r>
            <a:br>
              <a:rPr lang="pl-PL" b="1" dirty="0"/>
            </a:br>
            <a:r>
              <a:rPr lang="pl-PL" dirty="0"/>
              <a:t>WSPÓŁPRACA ZE SKARBNIKIEM ZARZĄDU </a:t>
            </a:r>
            <a:endParaRPr lang="pl-PL" b="1" dirty="0"/>
          </a:p>
          <a:p>
            <a:pPr algn="ctr">
              <a:buNone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IWONA PORADZIŃSKA</a:t>
            </a:r>
          </a:p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/>
          </a:p>
          <a:p>
            <a:pPr indent="1588">
              <a:buNone/>
            </a:pPr>
            <a:endParaRPr lang="pl-PL" dirty="0"/>
          </a:p>
        </p:txBody>
      </p:sp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222" r="100000">
                        <a14:foregroundMark x1="22778" y1="25000" x2="22778" y2="25000"/>
                        <a14:foregroundMark x1="23333" y1="11111" x2="23333" y2="11111"/>
                        <a14:foregroundMark x1="13889" y1="84722" x2="13889" y2="84722"/>
                        <a14:foregroundMark x1="22778" y1="87500" x2="22778" y2="87500"/>
                        <a14:foregroundMark x1="26111" y1="87500" x2="26111" y2="87500"/>
                        <a14:foregroundMark x1="23889" y1="69444" x2="23889" y2="69444"/>
                        <a14:foregroundMark x1="28889" y1="45833" x2="28889" y2="45833"/>
                        <a14:foregroundMark x1="42222" y1="41667" x2="42222" y2="41667"/>
                        <a14:foregroundMark x1="49444" y1="41667" x2="49444" y2="41667"/>
                        <a14:foregroundMark x1="62778" y1="41667" x2="62778" y2="41667"/>
                        <a14:foregroundMark x1="71111" y1="47222" x2="71111" y2="47222"/>
                        <a14:foregroundMark x1="80000" y1="47222" x2="80000" y2="47222"/>
                        <a14:foregroundMark x1="93333" y1="43056" x2="93333" y2="43056"/>
                        <a14:foregroundMark x1="3333" y1="59722" x2="3333" y2="59722"/>
                        <a14:foregroundMark x1="24444" y1="11111" x2="24444" y2="11111"/>
                        <a14:foregroundMark x1="27778" y1="87500" x2="27778" y2="87500"/>
                        <a14:foregroundMark x1="26111" y1="69444" x2="26111" y2="69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24765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erasmus-plus-logo - Zespół Szkół Ekonomicznych im. Jana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460" y1="69014" x2="4460" y2="69014"/>
                        <a14:foregroundMark x1="15962" y1="75352" x2="15962" y2="75352"/>
                        <a14:foregroundMark x1="31221" y1="74648" x2="31221" y2="74648"/>
                        <a14:foregroundMark x1="39202" y1="76995" x2="39202" y2="76995"/>
                        <a14:foregroundMark x1="46244" y1="76291" x2="46244" y2="76291"/>
                        <a14:foregroundMark x1="65258" y1="75352" x2="65258" y2="75352"/>
                        <a14:foregroundMark x1="79577" y1="76526" x2="79577" y2="76526"/>
                        <a14:foregroundMark x1="94366" y1="75587" x2="94366" y2="75587"/>
                        <a14:foregroundMark x1="9859" y1="74413" x2="9859" y2="74413"/>
                        <a14:foregroundMark x1="11737" y1="74413" x2="11737" y2="74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05354"/>
            <a:ext cx="1368425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ropla">
  <a:themeElements>
    <a:clrScheme name="Kropl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Kropl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rop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TM04033925[[fn=Kropla]]</Template>
  <TotalTime>536</TotalTime>
  <Words>502</Words>
  <Application>Microsoft Office PowerPoint</Application>
  <PresentationFormat>Pokaz na ekranie (4:3)</PresentationFormat>
  <Paragraphs>64</Paragraphs>
  <Slides>10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4" baseType="lpstr">
      <vt:lpstr>Arial</vt:lpstr>
      <vt:lpstr>Calibri</vt:lpstr>
      <vt:lpstr>Tw Cen MT</vt:lpstr>
      <vt:lpstr>Kropla</vt:lpstr>
      <vt:lpstr>Prezentacja programu PowerPoint</vt:lpstr>
      <vt:lpstr>Projekt - dane</vt:lpstr>
      <vt:lpstr>Czas Trwania Projektu</vt:lpstr>
      <vt:lpstr>Główne cele projektu</vt:lpstr>
      <vt:lpstr>Harmonogram</vt:lpstr>
      <vt:lpstr>Etapy realizacji projektu </vt:lpstr>
      <vt:lpstr>Etapy realizacji projektu</vt:lpstr>
      <vt:lpstr>Etapy realizacji projektu</vt:lpstr>
      <vt:lpstr>Zarządzanie projektem</vt:lpstr>
      <vt:lpstr>Upowszechnianie rezultatów projektu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</dc:title>
  <dc:creator>Ada</dc:creator>
  <cp:lastModifiedBy>Aneta Świątek</cp:lastModifiedBy>
  <cp:revision>92</cp:revision>
  <dcterms:created xsi:type="dcterms:W3CDTF">2016-05-23T03:40:22Z</dcterms:created>
  <dcterms:modified xsi:type="dcterms:W3CDTF">2024-03-05T08:59:56Z</dcterms:modified>
</cp:coreProperties>
</file>